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92" r:id="rId4"/>
    <p:sldId id="317" r:id="rId5"/>
    <p:sldId id="286" r:id="rId6"/>
    <p:sldId id="324" r:id="rId7"/>
    <p:sldId id="287" r:id="rId8"/>
    <p:sldId id="291" r:id="rId9"/>
    <p:sldId id="296" r:id="rId10"/>
    <p:sldId id="319" r:id="rId11"/>
    <p:sldId id="289" r:id="rId12"/>
    <p:sldId id="321" r:id="rId13"/>
    <p:sldId id="294" r:id="rId14"/>
    <p:sldId id="297" r:id="rId15"/>
    <p:sldId id="316" r:id="rId16"/>
    <p:sldId id="298" r:id="rId17"/>
    <p:sldId id="302" r:id="rId18"/>
    <p:sldId id="315" r:id="rId19"/>
    <p:sldId id="301" r:id="rId20"/>
    <p:sldId id="300" r:id="rId21"/>
    <p:sldId id="299" r:id="rId22"/>
    <p:sldId id="314" r:id="rId23"/>
    <p:sldId id="303" r:id="rId24"/>
    <p:sldId id="313" r:id="rId25"/>
    <p:sldId id="305" r:id="rId26"/>
    <p:sldId id="307" r:id="rId27"/>
    <p:sldId id="322" r:id="rId28"/>
    <p:sldId id="308" r:id="rId29"/>
    <p:sldId id="309" r:id="rId30"/>
    <p:sldId id="310" r:id="rId31"/>
    <p:sldId id="311" r:id="rId32"/>
    <p:sldId id="312" r:id="rId33"/>
    <p:sldId id="323" r:id="rId34"/>
    <p:sldId id="325" r:id="rId35"/>
    <p:sldId id="326" r:id="rId36"/>
    <p:sldId id="328" r:id="rId37"/>
    <p:sldId id="327" r:id="rId38"/>
    <p:sldId id="330" r:id="rId39"/>
    <p:sldId id="331" r:id="rId40"/>
    <p:sldId id="274" r:id="rId41"/>
  </p:sldIdLst>
  <p:sldSz cx="12192000" cy="6858000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1608" autoAdjust="0"/>
  </p:normalViewPr>
  <p:slideViewPr>
    <p:cSldViewPr snapToGrid="0">
      <p:cViewPr varScale="1">
        <p:scale>
          <a:sx n="48" d="100"/>
          <a:sy n="48" d="100"/>
        </p:scale>
        <p:origin x="82" y="5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99618-6E1F-4102-88BA-2917FAEDA540}" type="datetimeFigureOut">
              <a:rPr lang="fr-CH" smtClean="0"/>
              <a:t>05.09.2018</a:t>
            </a:fld>
            <a:endParaRPr lang="fr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155AA-F476-45A6-8AC1-5AE4B9C2DBE1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551102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F19EF-B1A2-4CBE-A774-4A0C436B18D9}" type="datetimeFigureOut">
              <a:rPr lang="fr-CH" smtClean="0"/>
              <a:t>05.09.2018</a:t>
            </a:fld>
            <a:endParaRPr lang="fr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91B0A-6C92-4448-8E56-C2D3F3856FA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46907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46223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8008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7482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Préciser</a:t>
            </a:r>
            <a:r>
              <a:rPr lang="fr-CH" baseline="0" dirty="0" smtClean="0"/>
              <a:t> les axes + changer légende du bas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4718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 smtClean="0"/>
              <a:t>Il est très difficile voir impossible de trouver la position d’un scan par rapport à un autre car les nuages se ressembleront énormément. 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63635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55324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82892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89730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01323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64285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7929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46223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i="1" dirty="0" smtClean="0"/>
              <a:t>La meilleur méthode est la restitution scanner avec </a:t>
            </a:r>
            <a:r>
              <a:rPr lang="fr-CH" i="1" dirty="0" err="1" smtClean="0"/>
              <a:t>VirtuSurv</a:t>
            </a:r>
            <a:r>
              <a:rPr lang="fr-CH" i="1" dirty="0" smtClean="0"/>
              <a:t>. 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32903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7236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07244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6388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28888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Problème</a:t>
            </a:r>
            <a:r>
              <a:rPr lang="fr-CH" baseline="0" dirty="0" smtClean="0"/>
              <a:t>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20495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41211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25351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79187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Ces méthodes sont facilement applicables. La modélisation de forme est la plus rapide. Le maillage texturé permet de livrer un maillage des moulures avec les lignes de structure des moulures.</a:t>
            </a:r>
          </a:p>
          <a:p>
            <a:endParaRPr lang="fr-CH" dirty="0" smtClean="0"/>
          </a:p>
          <a:p>
            <a:r>
              <a:rPr lang="fr-CH" dirty="0" smtClean="0"/>
              <a:t>L’avantage de la photogrammétrie est que les moulures se voient facilement car la saisie se fait sur des photos.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8753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0603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21240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47530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02194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28718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Apparition</a:t>
            </a:r>
            <a:r>
              <a:rPr lang="fr-CH" baseline="0" dirty="0" smtClean="0"/>
              <a:t> image par image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097906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653635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92526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09021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7336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80086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8683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8008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80086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9473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7543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FDA0-984A-4517-A3A1-73D079309DA2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8410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7AC5-DEC3-407D-B59B-BFCDD16A9052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5143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5A0D-CA12-44F3-8714-61BAB48F4665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8374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1CA9-3999-4F8B-A1AB-C0356213D4A3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9560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3146-6468-4CA9-963D-E709534BFD58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953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6B21-1491-44BF-A37C-6EC576BE3725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988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99DE8-1776-4648-BA66-3766FFBD4C74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544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15B5-69CE-4830-A541-462C0C1C8BCB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8780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BAB-58A2-4F6D-8EAD-E4444BBBCF37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1185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69C4-D7EB-4665-8B32-8055458E5A4A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5731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529BE-68C5-4108-B359-121C31DDA60A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70536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CE448-F96F-4E3C-B4B6-8E10C58A50AA}" type="datetime1">
              <a:rPr lang="fr-CH" smtClean="0"/>
              <a:t>05.09.2018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78959-F654-4A57-9C3C-C44FAF13C3D9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638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5567" y="3335767"/>
            <a:ext cx="10863758" cy="1140311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CH" altLang="fr-FR" sz="7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itchFamily="34" charset="0"/>
              </a:rPr>
              <a:t>DES NUAGES 3D ET DES IMAGES VERS UNE MAQUETTE NUMÉRIQUE</a:t>
            </a:r>
            <a:endParaRPr lang="fr-FR" altLang="fr-FR" sz="7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5" y="207818"/>
            <a:ext cx="2700169" cy="842452"/>
          </a:xfrm>
          <a:prstGeom prst="rect">
            <a:avLst/>
          </a:prstGeom>
        </p:spPr>
      </p:pic>
      <p:pic>
        <p:nvPicPr>
          <p:cNvPr id="1026" name="Picture 2" descr="RÃ©sultat de recherche d'images pour &quot;hes so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66"/>
          <a:stretch/>
        </p:blipFill>
        <p:spPr bwMode="auto">
          <a:xfrm>
            <a:off x="9082290" y="207818"/>
            <a:ext cx="2701868" cy="83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465165" y="6149976"/>
            <a:ext cx="6246812" cy="3603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altLang="fr-FR" sz="1600" b="1" dirty="0" smtClean="0"/>
              <a:t>﻿Filière géomatique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2894040" y="6161088"/>
            <a:ext cx="6246812" cy="3603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1600" b="1" dirty="0" smtClean="0"/>
              <a:t>Bruno Della Casa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5366852" y="6161088"/>
            <a:ext cx="6246812" cy="3603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altLang="fr-FR" sz="1600" b="1" dirty="0"/>
              <a:t>﻿Travail de Bachelor 2018</a:t>
            </a:r>
          </a:p>
        </p:txBody>
      </p:sp>
    </p:spTree>
    <p:extLst>
      <p:ext uri="{BB962C8B-B14F-4D97-AF65-F5344CB8AC3E}">
        <p14:creationId xmlns:p14="http://schemas.microsoft.com/office/powerpoint/2010/main" val="5034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Méthode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10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2532957" y="2918174"/>
            <a:ext cx="841081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fr-CH" sz="6000" b="1" i="1" dirty="0" smtClean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Modélisation</a:t>
            </a:r>
            <a:endParaRPr lang="fr-CH" sz="6000" b="1" i="1" dirty="0">
              <a:ln w="660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3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/>
              <a:t>Méthode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7045811" y="1238144"/>
            <a:ext cx="3772012" cy="1075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 smtClean="0"/>
              <a:t>2) Modélisation 2D+1</a:t>
            </a:r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 rot="16200000">
            <a:off x="-207521" y="1279606"/>
            <a:ext cx="28105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Modélisation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11</a:t>
            </a:fld>
            <a:endParaRPr lang="fr-CH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921361" y="1238144"/>
            <a:ext cx="3155464" cy="1075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 smtClean="0"/>
              <a:t>1) Modélisation 3D</a:t>
            </a:r>
            <a:endParaRPr lang="fr-CH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045810" y="3619394"/>
            <a:ext cx="3622189" cy="1075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 smtClean="0"/>
              <a:t>4) Restitution de détails</a:t>
            </a:r>
            <a:endParaRPr lang="fr-CH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921361" y="3619394"/>
            <a:ext cx="3155464" cy="1075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 smtClean="0"/>
              <a:t>3) Plan de façade</a:t>
            </a:r>
            <a:endParaRPr lang="fr-CH" dirty="0"/>
          </a:p>
        </p:txBody>
      </p:sp>
      <p:pic>
        <p:nvPicPr>
          <p:cNvPr id="9" name="Image 8" descr="exemple PCMI 5 plans des façades et toitures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7" b="41476"/>
          <a:stretch/>
        </p:blipFill>
        <p:spPr bwMode="auto">
          <a:xfrm>
            <a:off x="1921361" y="4371975"/>
            <a:ext cx="3860314" cy="1809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/>
          <p:cNvPicPr/>
          <p:nvPr/>
        </p:nvPicPr>
        <p:blipFill>
          <a:blip r:embed="rId5"/>
          <a:stretch>
            <a:fillRect/>
          </a:stretch>
        </p:blipFill>
        <p:spPr>
          <a:xfrm>
            <a:off x="7467600" y="4034384"/>
            <a:ext cx="2286000" cy="24834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59" y="1703857"/>
            <a:ext cx="2733294" cy="2049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73" y="1453503"/>
            <a:ext cx="3798202" cy="23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12</a:t>
            </a:fld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1676400" y="783771"/>
            <a:ext cx="10123714" cy="33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1748630"/>
            <a:ext cx="10515600" cy="1325563"/>
          </a:xfrm>
        </p:spPr>
        <p:txBody>
          <a:bodyPr>
            <a:noAutofit/>
          </a:bodyPr>
          <a:lstStyle/>
          <a:p>
            <a:r>
              <a:rPr lang="fr-CH" sz="6500" dirty="0" smtClean="0"/>
              <a:t>Référencement</a:t>
            </a:r>
            <a:endParaRPr lang="fr-CH" sz="6500" dirty="0"/>
          </a:p>
        </p:txBody>
      </p:sp>
    </p:spTree>
    <p:extLst>
      <p:ext uri="{BB962C8B-B14F-4D97-AF65-F5344CB8AC3E}">
        <p14:creationId xmlns:p14="http://schemas.microsoft.com/office/powerpoint/2010/main" val="358802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Référencement</a:t>
            </a:r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 rot="16200000">
            <a:off x="-207521" y="1279606"/>
            <a:ext cx="28105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Résultats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13</a:t>
            </a:fld>
            <a:endParaRPr lang="fr-CH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2353" y="1165294"/>
            <a:ext cx="7131785" cy="481509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779171" y="4367874"/>
            <a:ext cx="417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Scanner sur nuages allie précision et vitesse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Scanner sur cibles à la plus petite erreur moyenne</a:t>
            </a:r>
          </a:p>
        </p:txBody>
      </p:sp>
    </p:spTree>
    <p:extLst>
      <p:ext uri="{BB962C8B-B14F-4D97-AF65-F5344CB8AC3E}">
        <p14:creationId xmlns:p14="http://schemas.microsoft.com/office/powerpoint/2010/main" val="40798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60" y="2444621"/>
            <a:ext cx="6209340" cy="258463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Référencement</a:t>
            </a:r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Référencement sur nuages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14</a:t>
            </a:fld>
            <a:endParaRPr lang="fr-CH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676400" y="123886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CH" dirty="0" smtClean="0"/>
              <a:t> 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1802980" y="1225744"/>
            <a:ext cx="93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200" b="1" dirty="0" smtClean="0"/>
              <a:t>Le référencement sur nuages est la meilleure méthodes mais elle ne marche pas dans tous les cas. </a:t>
            </a:r>
            <a:endParaRPr lang="fr-CH" sz="22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2" y="2444621"/>
            <a:ext cx="4602779" cy="25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15</a:t>
            </a:fld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1676400" y="783771"/>
            <a:ext cx="10123714" cy="33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1748630"/>
            <a:ext cx="10515600" cy="1325563"/>
          </a:xfrm>
        </p:spPr>
        <p:txBody>
          <a:bodyPr>
            <a:noAutofit/>
          </a:bodyPr>
          <a:lstStyle/>
          <a:p>
            <a:r>
              <a:rPr lang="fr-CH" sz="6500" dirty="0" smtClean="0"/>
              <a:t>Modélisation</a:t>
            </a:r>
            <a:endParaRPr lang="fr-CH" sz="6500" dirty="0"/>
          </a:p>
        </p:txBody>
      </p:sp>
    </p:spTree>
    <p:extLst>
      <p:ext uri="{BB962C8B-B14F-4D97-AF65-F5344CB8AC3E}">
        <p14:creationId xmlns:p14="http://schemas.microsoft.com/office/powerpoint/2010/main" val="117084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16</a:t>
            </a:fld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1847462" y="1238867"/>
            <a:ext cx="595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Modélisation 3D</a:t>
            </a:r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Descriptif général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47462" y="1684948"/>
            <a:ext cx="42640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Restitution scanner (</a:t>
            </a:r>
            <a:r>
              <a:rPr lang="fr-CH" dirty="0" err="1" smtClean="0"/>
              <a:t>VitruSurv</a:t>
            </a:r>
            <a:r>
              <a:rPr lang="fr-CH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Contour planaire (3DReshaper)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Modélisation avec plan (3DReshaper)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Sur nuages (3DReshaper)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Restitution (</a:t>
            </a:r>
            <a:r>
              <a:rPr lang="fr-CH" dirty="0" err="1"/>
              <a:t>Agisoft</a:t>
            </a:r>
            <a:r>
              <a:rPr lang="fr-CH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Forme (</a:t>
            </a:r>
            <a:r>
              <a:rPr lang="fr-CH" dirty="0" err="1"/>
              <a:t>Agisoft</a:t>
            </a:r>
            <a:r>
              <a:rPr lang="fr-CH" dirty="0" smtClean="0"/>
              <a:t>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786466" y="1684948"/>
            <a:ext cx="426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Revit avec VirtuSurv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3DReshaper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807658" y="1238867"/>
            <a:ext cx="43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Modélisation 2D+1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826270" y="3863799"/>
            <a:ext cx="595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Plan de façade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826270" y="4309880"/>
            <a:ext cx="426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Mise en plan d’une modélisation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Digitalisation sur un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Orthophoto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765274" y="4309880"/>
            <a:ext cx="4264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3DReshaper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Maillage texturé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Forme (</a:t>
            </a:r>
            <a:r>
              <a:rPr lang="fr-CH" dirty="0" err="1" smtClean="0"/>
              <a:t>Agisoft</a:t>
            </a:r>
            <a:r>
              <a:rPr lang="fr-CH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Restitution (</a:t>
            </a:r>
            <a:r>
              <a:rPr lang="fr-CH" dirty="0" err="1" smtClean="0"/>
              <a:t>Agisoft</a:t>
            </a:r>
            <a:r>
              <a:rPr lang="fr-CH" dirty="0" smtClean="0"/>
              <a:t>)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786466" y="3863799"/>
            <a:ext cx="43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Restitution de détails</a:t>
            </a:r>
          </a:p>
        </p:txBody>
      </p:sp>
    </p:spTree>
    <p:extLst>
      <p:ext uri="{BB962C8B-B14F-4D97-AF65-F5344CB8AC3E}">
        <p14:creationId xmlns:p14="http://schemas.microsoft.com/office/powerpoint/2010/main" val="11981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17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 de comparaison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 12"/>
          <p:cNvPicPr/>
          <p:nvPr/>
        </p:nvPicPr>
        <p:blipFill rotWithShape="1">
          <a:blip r:embed="rId4"/>
          <a:srcRect l="17582" t="33975" r="13090"/>
          <a:stretch/>
        </p:blipFill>
        <p:spPr bwMode="auto">
          <a:xfrm>
            <a:off x="4233462" y="2290469"/>
            <a:ext cx="5401475" cy="3762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043319" y="1340528"/>
            <a:ext cx="804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Modélisation des fenêtres pour la comparaison avec la valeur doit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La valeur doit est issues d’un levé avec une station totale</a:t>
            </a:r>
          </a:p>
        </p:txBody>
      </p:sp>
    </p:spTree>
    <p:extLst>
      <p:ext uri="{BB962C8B-B14F-4D97-AF65-F5344CB8AC3E}">
        <p14:creationId xmlns:p14="http://schemas.microsoft.com/office/powerpoint/2010/main" val="398389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18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2605528" y="3135889"/>
            <a:ext cx="841081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fr-CH" sz="6000" b="1" i="1" dirty="0" smtClean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Modélisation 3D</a:t>
            </a:r>
            <a:endParaRPr lang="fr-CH" sz="6000" b="1" i="1" dirty="0">
              <a:ln w="660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10600" y="6329779"/>
            <a:ext cx="2743200" cy="365125"/>
          </a:xfrm>
        </p:spPr>
        <p:txBody>
          <a:bodyPr/>
          <a:lstStyle/>
          <a:p>
            <a:fld id="{35078959-F654-4A57-9C3C-C44FAF13C3D9}" type="slidenum">
              <a:rPr lang="fr-CH" smtClean="0"/>
              <a:t>19</a:t>
            </a:fld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1847462" y="1428277"/>
            <a:ext cx="595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Restitution scanner (VirtuSurv)</a:t>
            </a:r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Modélisation 3D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914781" y="1428276"/>
            <a:ext cx="43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Restitution (</a:t>
            </a:r>
            <a:r>
              <a:rPr lang="fr-CH" sz="2400" u="sng" dirty="0" err="1" smtClean="0"/>
              <a:t>Agisoft</a:t>
            </a:r>
            <a:r>
              <a:rPr lang="fr-CH" sz="2400" u="sng" dirty="0" smtClean="0"/>
              <a:t>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6907932" y="2968568"/>
            <a:ext cx="2998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Forme (</a:t>
            </a:r>
            <a:r>
              <a:rPr lang="fr-CH" sz="2400" u="sng" dirty="0" err="1" smtClean="0"/>
              <a:t>Agisoft</a:t>
            </a:r>
            <a:r>
              <a:rPr lang="fr-CH" sz="2400" u="sng" dirty="0" smtClean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47462" y="1889942"/>
            <a:ext cx="4018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Restitution avec une vision du nuage depuis le scanner</a:t>
            </a:r>
          </a:p>
          <a:p>
            <a:r>
              <a:rPr lang="fr-CH" dirty="0" smtClean="0"/>
              <a:t>Une nuage sans couleur permet un meilleur pointé</a:t>
            </a:r>
            <a:endParaRPr lang="fr-CH" dirty="0"/>
          </a:p>
        </p:txBody>
      </p:sp>
      <p:grpSp>
        <p:nvGrpSpPr>
          <p:cNvPr id="5" name="Groupe 4"/>
          <p:cNvGrpSpPr/>
          <p:nvPr/>
        </p:nvGrpSpPr>
        <p:grpSpPr>
          <a:xfrm>
            <a:off x="1847462" y="3436225"/>
            <a:ext cx="4081276" cy="2087228"/>
            <a:chOff x="3215640" y="2433320"/>
            <a:chExt cx="3893820" cy="1991360"/>
          </a:xfrm>
        </p:grpSpPr>
        <p:pic>
          <p:nvPicPr>
            <p:cNvPr id="20" name="Image 19"/>
            <p:cNvPicPr/>
            <p:nvPr/>
          </p:nvPicPr>
          <p:blipFill rotWithShape="1">
            <a:blip r:embed="rId4"/>
            <a:srcRect l="63062"/>
            <a:stretch/>
          </p:blipFill>
          <p:spPr>
            <a:xfrm>
              <a:off x="4981575" y="2433320"/>
              <a:ext cx="2127885" cy="1991360"/>
            </a:xfrm>
            <a:prstGeom prst="rect">
              <a:avLst/>
            </a:prstGeom>
          </p:spPr>
        </p:pic>
        <p:pic>
          <p:nvPicPr>
            <p:cNvPr id="21" name="Image 20"/>
            <p:cNvPicPr/>
            <p:nvPr/>
          </p:nvPicPr>
          <p:blipFill rotWithShape="1">
            <a:blip r:embed="rId4"/>
            <a:srcRect r="69345"/>
            <a:stretch/>
          </p:blipFill>
          <p:spPr>
            <a:xfrm>
              <a:off x="3215640" y="2433320"/>
              <a:ext cx="1765935" cy="1991360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6914781" y="1889941"/>
            <a:ext cx="401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Restitution du points dans plusieurs images (correspond à une intersection de direction)</a:t>
            </a:r>
            <a:endParaRPr lang="fr-CH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6400800" y="1428276"/>
            <a:ext cx="0" cy="490150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/>
          <a:srcRect t="14040" r="23934" b="9699"/>
          <a:stretch/>
        </p:blipFill>
        <p:spPr>
          <a:xfrm>
            <a:off x="6953691" y="3554418"/>
            <a:ext cx="4327814" cy="26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9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02311" y="1238867"/>
            <a:ext cx="9834282" cy="4913358"/>
          </a:xfrm>
        </p:spPr>
        <p:txBody>
          <a:bodyPr>
            <a:normAutofit/>
          </a:bodyPr>
          <a:lstStyle/>
          <a:p>
            <a:r>
              <a:rPr lang="fr-CH" dirty="0" smtClean="0"/>
              <a:t>Introduction</a:t>
            </a:r>
          </a:p>
          <a:p>
            <a:r>
              <a:rPr lang="fr-CH" dirty="0" smtClean="0"/>
              <a:t>Méthode</a:t>
            </a:r>
          </a:p>
          <a:p>
            <a:r>
              <a:rPr lang="fr-CH" dirty="0" smtClean="0"/>
              <a:t>Référencement</a:t>
            </a:r>
          </a:p>
          <a:p>
            <a:r>
              <a:rPr lang="fr-CH" dirty="0" smtClean="0"/>
              <a:t>Modélisation</a:t>
            </a:r>
          </a:p>
          <a:p>
            <a:pPr lvl="1"/>
            <a:r>
              <a:rPr lang="fr-CH" dirty="0" smtClean="0"/>
              <a:t>Modélisation 3D</a:t>
            </a:r>
          </a:p>
          <a:p>
            <a:pPr lvl="1"/>
            <a:r>
              <a:rPr lang="fr-CH" dirty="0" smtClean="0"/>
              <a:t>Modélisation 2D+1</a:t>
            </a:r>
          </a:p>
          <a:p>
            <a:pPr lvl="1"/>
            <a:r>
              <a:rPr lang="fr-CH" dirty="0" smtClean="0"/>
              <a:t>Plan de façade</a:t>
            </a:r>
          </a:p>
          <a:p>
            <a:pPr lvl="1"/>
            <a:r>
              <a:rPr lang="fr-CH" dirty="0" smtClean="0"/>
              <a:t>Restitution de détails</a:t>
            </a:r>
          </a:p>
          <a:p>
            <a:r>
              <a:rPr lang="fr-CH" dirty="0" smtClean="0"/>
              <a:t>Obtention de nuage dans un milieu restreint</a:t>
            </a:r>
          </a:p>
          <a:p>
            <a:r>
              <a:rPr lang="fr-CH" dirty="0" smtClean="0"/>
              <a:t>Conclusion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4954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00069" y="6321684"/>
            <a:ext cx="2743200" cy="365125"/>
          </a:xfrm>
        </p:spPr>
        <p:txBody>
          <a:bodyPr/>
          <a:lstStyle/>
          <a:p>
            <a:fld id="{35078959-F654-4A57-9C3C-C44FAF13C3D9}" type="slidenum">
              <a:rPr lang="fr-CH" smtClean="0"/>
              <a:t>20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Modélisation 3D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47462" y="1310716"/>
            <a:ext cx="43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Contour planaire (3DReshaper)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6995204" y="3811516"/>
            <a:ext cx="595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Modélisation avec plan (3DReshaper)</a:t>
            </a:r>
          </a:p>
        </p:txBody>
      </p:sp>
      <p:pic>
        <p:nvPicPr>
          <p:cNvPr id="13" name="Imag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167202" y="1844231"/>
            <a:ext cx="3176870" cy="1788275"/>
          </a:xfrm>
          <a:prstGeom prst="rect">
            <a:avLst/>
          </a:prstGeom>
        </p:spPr>
      </p:pic>
      <p:pic>
        <p:nvPicPr>
          <p:cNvPr id="16" name="Image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967" y="4336177"/>
            <a:ext cx="2311858" cy="1789341"/>
          </a:xfrm>
          <a:prstGeom prst="rect">
            <a:avLst/>
          </a:prstGeom>
          <a:noFill/>
        </p:spPr>
      </p:pic>
      <p:sp>
        <p:nvSpPr>
          <p:cNvPr id="22" name="ZoneTexte 21"/>
          <p:cNvSpPr txBox="1"/>
          <p:nvPr/>
        </p:nvSpPr>
        <p:spPr>
          <a:xfrm>
            <a:off x="6995204" y="4492183"/>
            <a:ext cx="2406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Recherche des meilleurs plans des murs de la fenêtre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Intersection des plans</a:t>
            </a:r>
            <a:endParaRPr lang="fr-CH" dirty="0"/>
          </a:p>
        </p:txBody>
      </p:sp>
      <p:sp>
        <p:nvSpPr>
          <p:cNvPr id="24" name="ZoneTexte 23"/>
          <p:cNvSpPr txBox="1"/>
          <p:nvPr/>
        </p:nvSpPr>
        <p:spPr>
          <a:xfrm>
            <a:off x="6914781" y="1310716"/>
            <a:ext cx="43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Sur nuages (3DReshaper)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6995204" y="1835377"/>
            <a:ext cx="386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Restitution en choisissant un point dans le nuage</a:t>
            </a:r>
            <a:endParaRPr lang="fr-CH" dirty="0"/>
          </a:p>
        </p:txBody>
      </p:sp>
      <p:pic>
        <p:nvPicPr>
          <p:cNvPr id="12" name="Imag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847462" y="3704356"/>
            <a:ext cx="3816350" cy="2001520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6400800" y="1360764"/>
            <a:ext cx="0" cy="490150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76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21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Modélisation 3D 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510" y="1238867"/>
            <a:ext cx="8165380" cy="48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22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2605528" y="3135889"/>
            <a:ext cx="841081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fr-CH" sz="6000" b="1" i="1" dirty="0" smtClean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Modélisation 2D+1</a:t>
            </a:r>
            <a:endParaRPr lang="fr-CH" sz="6000" b="1" i="1" dirty="0">
              <a:ln w="660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6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23</a:t>
            </a:fld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1763054" y="1086509"/>
            <a:ext cx="428007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REVIT avec </a:t>
            </a:r>
            <a:r>
              <a:rPr lang="fr-CH" sz="2400" u="sng" dirty="0" err="1" smtClean="0"/>
              <a:t>VirtuSurv</a:t>
            </a:r>
            <a:endParaRPr lang="fr-CH" sz="2400" u="sng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200" dirty="0" smtClean="0"/>
              <a:t>Logiciel optimisé pour de la 2D+1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200" dirty="0" smtClean="0"/>
              <a:t>Facilité de saisie des ouvertures rectangulaires dans </a:t>
            </a:r>
            <a:r>
              <a:rPr lang="fr-CH" sz="2200" dirty="0" err="1" smtClean="0"/>
              <a:t>VirtuSurv</a:t>
            </a:r>
            <a:endParaRPr lang="fr-CH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200" dirty="0" smtClean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Modélisation 2D+1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934200" y="1050121"/>
            <a:ext cx="436672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3DReshaper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200" dirty="0"/>
              <a:t>Logiciel </a:t>
            </a:r>
            <a:r>
              <a:rPr lang="fr-CH" sz="2200" dirty="0" smtClean="0"/>
              <a:t>pas optimisé pour modéliser avec des contraintes géométriques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200" dirty="0" smtClean="0"/>
              <a:t>Traitement long et compliqué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200" dirty="0"/>
          </a:p>
          <a:p>
            <a:endParaRPr lang="fr-CH" sz="2400" u="sng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40" y="2782946"/>
            <a:ext cx="5914046" cy="38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8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24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3450507" y="3135889"/>
            <a:ext cx="653169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fr-CH" sz="6000" b="1" i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Plan de façade</a:t>
            </a:r>
          </a:p>
        </p:txBody>
      </p:sp>
    </p:spTree>
    <p:extLst>
      <p:ext uri="{BB962C8B-B14F-4D97-AF65-F5344CB8AC3E}">
        <p14:creationId xmlns:p14="http://schemas.microsoft.com/office/powerpoint/2010/main" val="304258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25</a:t>
            </a:fld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1847462" y="1428277"/>
            <a:ext cx="595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Mise à plat de modélisation</a:t>
            </a:r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de façade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914781" y="1428276"/>
            <a:ext cx="43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Digitalisation sur plan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847462" y="3436225"/>
            <a:ext cx="2998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Orthophoto (</a:t>
            </a:r>
            <a:r>
              <a:rPr lang="fr-CH" sz="2400" u="sng" dirty="0" err="1" smtClean="0"/>
              <a:t>Agisoft</a:t>
            </a:r>
            <a:r>
              <a:rPr lang="fr-CH" sz="2400" u="sng" dirty="0" smtClean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47462" y="1889942"/>
            <a:ext cx="401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Projection d’une modélisation vers un plan adapter à la façade</a:t>
            </a:r>
            <a:endParaRPr lang="fr-CH" sz="2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7461" y="3969740"/>
            <a:ext cx="463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Création d’une orthophoto est digitalisation dessus</a:t>
            </a:r>
            <a:endParaRPr lang="fr-CH" sz="2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914781" y="1889941"/>
            <a:ext cx="4018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Création d’un plan dans 3DReshaper et digitalisation sur le plan avec le nuage en fond. Il s’agit ici d’un nuage scanner.</a:t>
            </a:r>
            <a:endParaRPr lang="fr-CH" sz="2000" dirty="0"/>
          </a:p>
        </p:txBody>
      </p:sp>
      <p:pic>
        <p:nvPicPr>
          <p:cNvPr id="12" name="Image 11" descr="C:\Users\BRUNO~1.DEL\AppData\Local\Temp\3DReshaper\temporary_ortho_image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9"/>
          <a:stretch/>
        </p:blipFill>
        <p:spPr bwMode="auto">
          <a:xfrm>
            <a:off x="6914781" y="3436225"/>
            <a:ext cx="4366724" cy="1772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necteur droit 12"/>
          <p:cNvCxnSpPr/>
          <p:nvPr/>
        </p:nvCxnSpPr>
        <p:spPr>
          <a:xfrm>
            <a:off x="6400800" y="1428276"/>
            <a:ext cx="0" cy="490150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 15" descr="C:\Users\bruno.dellacas\Documents\Bruno-TB\7_figure\orthophoto-Agisoft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1" b="21953"/>
          <a:stretch/>
        </p:blipFill>
        <p:spPr bwMode="auto">
          <a:xfrm>
            <a:off x="1650280" y="4857309"/>
            <a:ext cx="4664816" cy="1251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602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26</a:t>
            </a:fld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1847462" y="1428277"/>
            <a:ext cx="595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Mise à plat de modélisation</a:t>
            </a:r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de façade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914781" y="1428276"/>
            <a:ext cx="43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Digitalisation sur plan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847462" y="3007600"/>
            <a:ext cx="2998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Orthophoto (</a:t>
            </a:r>
            <a:r>
              <a:rPr lang="fr-CH" sz="2400" u="sng" dirty="0" err="1" smtClean="0"/>
              <a:t>Agisoft</a:t>
            </a:r>
            <a:r>
              <a:rPr lang="fr-CH" sz="2400" u="sng" dirty="0" smtClean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47462" y="1889942"/>
            <a:ext cx="4446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Pas de plus-value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914781" y="1889941"/>
            <a:ext cx="4373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15 minutes d’acquisitions et de traitements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Erreurs moyennes de 7mm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Travail en relatif</a:t>
            </a:r>
            <a:endParaRPr lang="fr-CH" sz="2000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6400800" y="1428276"/>
            <a:ext cx="21323" cy="387737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961965" y="3539694"/>
            <a:ext cx="42168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50 minutes d’acquisitions et de traitements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Erreurs moyennes de 4mm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Apport esthétique au plan de façade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5390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27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3450507" y="2520336"/>
            <a:ext cx="6531693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fr-CH" sz="6000" b="1" i="1" dirty="0" smtClean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Restitution de détails</a:t>
            </a:r>
            <a:endParaRPr lang="fr-CH" sz="6000" b="1" i="1" dirty="0">
              <a:ln w="660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4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28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Restitution de détails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847461" y="1170850"/>
            <a:ext cx="9888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200" b="1" i="1" dirty="0" smtClean="0"/>
              <a:t>Pour la restitution de détails, elle est effectué sur 2 types d’élément</a:t>
            </a:r>
          </a:p>
        </p:txBody>
      </p:sp>
      <p:cxnSp>
        <p:nvCxnSpPr>
          <p:cNvPr id="18" name="Connecteur droit 17"/>
          <p:cNvCxnSpPr/>
          <p:nvPr/>
        </p:nvCxnSpPr>
        <p:spPr>
          <a:xfrm>
            <a:off x="6622742" y="1657827"/>
            <a:ext cx="17755" cy="458087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Imag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2329959" y="2424495"/>
            <a:ext cx="3401005" cy="3512331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2175029" y="1716920"/>
            <a:ext cx="3710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200" u="sng" dirty="0" smtClean="0"/>
              <a:t>Moulures d’arche</a:t>
            </a:r>
            <a:endParaRPr lang="fr-CH" sz="2200" u="sng" dirty="0"/>
          </a:p>
        </p:txBody>
      </p:sp>
      <p:sp>
        <p:nvSpPr>
          <p:cNvPr id="21" name="ZoneTexte 20"/>
          <p:cNvSpPr txBox="1"/>
          <p:nvPr/>
        </p:nvSpPr>
        <p:spPr>
          <a:xfrm>
            <a:off x="7426568" y="1719712"/>
            <a:ext cx="3710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200" u="sng" dirty="0" smtClean="0"/>
              <a:t>Fissures</a:t>
            </a:r>
            <a:endParaRPr lang="fr-CH" sz="2200" u="sng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112" y="2427288"/>
            <a:ext cx="2775778" cy="35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7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29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Restitution de détails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47462" y="1082048"/>
            <a:ext cx="595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smtClean="0"/>
              <a:t>Moulures d’arche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988598" y="1748901"/>
            <a:ext cx="341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Scanner</a:t>
            </a:r>
            <a:endParaRPr lang="fr-CH" sz="2400" u="sng" dirty="0"/>
          </a:p>
        </p:txBody>
      </p:sp>
      <p:sp>
        <p:nvSpPr>
          <p:cNvPr id="5" name="ZoneTexte 4"/>
          <p:cNvSpPr txBox="1"/>
          <p:nvPr/>
        </p:nvSpPr>
        <p:spPr>
          <a:xfrm>
            <a:off x="1988597" y="2354199"/>
            <a:ext cx="49271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err="1" smtClean="0"/>
              <a:t>VirtuSurv</a:t>
            </a:r>
            <a:endParaRPr lang="fr-CH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Sur le nuage de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/>
              <a:t>Maillage sur nuage dense</a:t>
            </a:r>
          </a:p>
          <a:p>
            <a:endParaRPr lang="fr-CH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H" sz="2200" dirty="0" smtClean="0"/>
              <a:t>Ces 3 méthodes demandent un nuage dense avec 1 point tous les 2-3mm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H" sz="2200" dirty="0" smtClean="0"/>
              <a:t>Aucune garantie lors de l’acquisition de la possibilité de restituer</a:t>
            </a:r>
          </a:p>
          <a:p>
            <a:endParaRPr lang="fr-CH" sz="2200" dirty="0"/>
          </a:p>
        </p:txBody>
      </p:sp>
      <p:pic>
        <p:nvPicPr>
          <p:cNvPr id="10" name="Image 9"/>
          <p:cNvPicPr/>
          <p:nvPr/>
        </p:nvPicPr>
        <p:blipFill>
          <a:blip r:embed="rId4"/>
          <a:stretch>
            <a:fillRect/>
          </a:stretch>
        </p:blipFill>
        <p:spPr>
          <a:xfrm>
            <a:off x="7551818" y="4339358"/>
            <a:ext cx="2933700" cy="1799590"/>
          </a:xfrm>
          <a:prstGeom prst="rect">
            <a:avLst/>
          </a:prstGeom>
        </p:spPr>
      </p:pic>
      <p:pic>
        <p:nvPicPr>
          <p:cNvPr id="12" name="Imag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670675" y="1452202"/>
            <a:ext cx="1939925" cy="2003425"/>
          </a:xfrm>
          <a:prstGeom prst="rect">
            <a:avLst/>
          </a:prstGeom>
        </p:spPr>
      </p:pic>
      <p:pic>
        <p:nvPicPr>
          <p:cNvPr id="13" name="Image 12" descr="C:\Users\BRUNO~1.DEL\AppData\Local\Temp\3DReshaper\temporary_ortho_image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17"/>
          <a:stretch/>
        </p:blipFill>
        <p:spPr bwMode="auto">
          <a:xfrm>
            <a:off x="8769667" y="1445994"/>
            <a:ext cx="2513851" cy="20096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670675" y="3455627"/>
            <a:ext cx="1939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i="1" dirty="0" smtClean="0"/>
              <a:t>VirtuSurv</a:t>
            </a:r>
            <a:endParaRPr lang="fr-CH" sz="1200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9056629" y="3455627"/>
            <a:ext cx="1939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i="1" dirty="0" smtClean="0"/>
              <a:t>Nuage de points</a:t>
            </a:r>
            <a:endParaRPr lang="fr-CH" sz="1200" i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8048705" y="6138948"/>
            <a:ext cx="1939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i="1" dirty="0" smtClean="0"/>
              <a:t>Maillage</a:t>
            </a:r>
            <a:endParaRPr lang="fr-CH" sz="1200" i="1" dirty="0"/>
          </a:p>
        </p:txBody>
      </p:sp>
    </p:spTree>
    <p:extLst>
      <p:ext uri="{BB962C8B-B14F-4D97-AF65-F5344CB8AC3E}">
        <p14:creationId xmlns:p14="http://schemas.microsoft.com/office/powerpoint/2010/main" val="33486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02311" y="1238867"/>
            <a:ext cx="9834282" cy="4351338"/>
          </a:xfrm>
        </p:spPr>
        <p:txBody>
          <a:bodyPr/>
          <a:lstStyle/>
          <a:p>
            <a:pPr marL="0" indent="0">
              <a:buNone/>
            </a:pPr>
            <a:r>
              <a:rPr lang="fr-CH" u="sng" dirty="0" smtClean="0"/>
              <a:t>But</a:t>
            </a:r>
          </a:p>
          <a:p>
            <a:r>
              <a:rPr lang="fr-CH" dirty="0" smtClean="0"/>
              <a:t>Trouver une méthode pour obtenir une maquette numérique d’un bâtiment</a:t>
            </a:r>
          </a:p>
          <a:p>
            <a:pPr marL="0" indent="0">
              <a:buNone/>
            </a:pPr>
            <a:r>
              <a:rPr lang="fr-CH" u="sng" dirty="0" smtClean="0"/>
              <a:t>Question à répondre</a:t>
            </a:r>
          </a:p>
          <a:p>
            <a:r>
              <a:rPr lang="fr-CH" dirty="0" smtClean="0"/>
              <a:t>Quelle acquisition faut-il utiliser?</a:t>
            </a:r>
          </a:p>
          <a:p>
            <a:r>
              <a:rPr lang="fr-CH" dirty="0" smtClean="0"/>
              <a:t>Quel référencement doit être fait?</a:t>
            </a:r>
          </a:p>
          <a:p>
            <a:r>
              <a:rPr lang="fr-CH" dirty="0" smtClean="0"/>
              <a:t>Quel logiciel doit être choisi pour modéliser le bâtiment?</a:t>
            </a:r>
          </a:p>
          <a:p>
            <a:r>
              <a:rPr lang="fr-CH" dirty="0" smtClean="0"/>
              <a:t>Quel méthode pour obtenir un nuage dans un milieu confiné?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457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30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Restitution de détails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47462" y="1082048"/>
            <a:ext cx="595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smtClean="0"/>
              <a:t>Moulures d’arche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988598" y="1748901"/>
            <a:ext cx="341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Photogrammétrie</a:t>
            </a:r>
            <a:endParaRPr lang="fr-CH" sz="2400" u="sng" dirty="0"/>
          </a:p>
        </p:txBody>
      </p:sp>
      <p:sp>
        <p:nvSpPr>
          <p:cNvPr id="5" name="ZoneTexte 4"/>
          <p:cNvSpPr txBox="1"/>
          <p:nvPr/>
        </p:nvSpPr>
        <p:spPr>
          <a:xfrm>
            <a:off x="1988597" y="2354199"/>
            <a:ext cx="492710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Restitution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Maillage texturé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2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H" sz="2200" dirty="0" smtClean="0"/>
              <a:t>Les moulures sont visibles et nettes</a:t>
            </a:r>
          </a:p>
          <a:p>
            <a:endParaRPr lang="fr-CH" sz="2200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092" y="2407611"/>
            <a:ext cx="3717295" cy="29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31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Restitution de détails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47462" y="1082048"/>
            <a:ext cx="595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smtClean="0"/>
              <a:t>Fissure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988598" y="1748901"/>
            <a:ext cx="341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Scanner</a:t>
            </a:r>
            <a:endParaRPr lang="fr-CH" sz="2400" u="sng" dirty="0"/>
          </a:p>
        </p:txBody>
      </p:sp>
      <p:sp>
        <p:nvSpPr>
          <p:cNvPr id="5" name="ZoneTexte 4"/>
          <p:cNvSpPr txBox="1"/>
          <p:nvPr/>
        </p:nvSpPr>
        <p:spPr>
          <a:xfrm>
            <a:off x="1988597" y="2354199"/>
            <a:ext cx="4998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Impossible de voir la fissure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Visible sur les photos du scan mais impossible de restituer depuis la photo</a:t>
            </a:r>
            <a:endParaRPr lang="fr-CH" sz="2400" dirty="0"/>
          </a:p>
        </p:txBody>
      </p:sp>
      <p:pic>
        <p:nvPicPr>
          <p:cNvPr id="10" name="Image 9"/>
          <p:cNvPicPr/>
          <p:nvPr/>
        </p:nvPicPr>
        <p:blipFill>
          <a:blip r:embed="rId4"/>
          <a:stretch>
            <a:fillRect/>
          </a:stretch>
        </p:blipFill>
        <p:spPr>
          <a:xfrm>
            <a:off x="7102875" y="2071545"/>
            <a:ext cx="4651375" cy="29102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2875" y="4981750"/>
            <a:ext cx="4651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1200" i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Différence entre </a:t>
            </a:r>
            <a:r>
              <a:rPr lang="fr-CH" sz="1200" i="1" dirty="0" smtClean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l’image des </a:t>
            </a:r>
            <a:r>
              <a:rPr lang="fr-CH" sz="1200" i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points de VirtuSurv et la photo du scanner</a:t>
            </a:r>
            <a:endParaRPr lang="fr-CH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51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Modélisation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32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Restitution de détails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47462" y="1082048"/>
            <a:ext cx="595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smtClean="0"/>
              <a:t>Fissure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988598" y="1748901"/>
            <a:ext cx="341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u="sng" dirty="0" smtClean="0"/>
              <a:t>Photogrammétrie</a:t>
            </a:r>
            <a:endParaRPr lang="fr-CH" sz="2400" u="sng" dirty="0"/>
          </a:p>
        </p:txBody>
      </p:sp>
      <p:sp>
        <p:nvSpPr>
          <p:cNvPr id="5" name="ZoneTexte 4"/>
          <p:cNvSpPr txBox="1"/>
          <p:nvPr/>
        </p:nvSpPr>
        <p:spPr>
          <a:xfrm>
            <a:off x="1988597" y="2354199"/>
            <a:ext cx="49981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200" dirty="0" smtClean="0"/>
              <a:t>Comme pour les moulures , les 3 mêmes méthodes suivantes sont applicables. </a:t>
            </a:r>
          </a:p>
          <a:p>
            <a:endParaRPr lang="fr-CH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/>
              <a:t>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/>
              <a:t>Restitution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/>
              <a:t>Maillage texturé</a:t>
            </a:r>
          </a:p>
          <a:p>
            <a:endParaRPr lang="fr-CH" sz="2200" dirty="0" smtClean="0"/>
          </a:p>
          <a:p>
            <a:r>
              <a:rPr lang="fr-CH" sz="2200" dirty="0" smtClean="0"/>
              <a:t>La fissure est facilement visible</a:t>
            </a:r>
            <a:endParaRPr lang="fr-CH" sz="2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61" y="1249361"/>
            <a:ext cx="3401684" cy="47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7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33</a:t>
            </a:fld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1676400" y="783771"/>
            <a:ext cx="10123714" cy="33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2242115"/>
            <a:ext cx="10515600" cy="1325563"/>
          </a:xfrm>
        </p:spPr>
        <p:txBody>
          <a:bodyPr>
            <a:noAutofit/>
          </a:bodyPr>
          <a:lstStyle/>
          <a:p>
            <a:r>
              <a:rPr lang="fr-CH" sz="6500" dirty="0" smtClean="0"/>
              <a:t>Nuage</a:t>
            </a:r>
            <a:r>
              <a:rPr lang="fr-CH" sz="6000" dirty="0" smtClean="0"/>
              <a:t> </a:t>
            </a:r>
            <a:r>
              <a:rPr lang="fr-CH" sz="6000" dirty="0"/>
              <a:t>dans un milieu restreint</a:t>
            </a:r>
          </a:p>
        </p:txBody>
      </p:sp>
    </p:spTree>
    <p:extLst>
      <p:ext uri="{BB962C8B-B14F-4D97-AF65-F5344CB8AC3E}">
        <p14:creationId xmlns:p14="http://schemas.microsoft.com/office/powerpoint/2010/main" val="9349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>
            <a:normAutofit/>
          </a:bodyPr>
          <a:lstStyle/>
          <a:p>
            <a:r>
              <a:rPr lang="fr-CH" sz="4300" dirty="0" smtClean="0"/>
              <a:t>Obtention d’un nuage dans un milieu restreint</a:t>
            </a:r>
            <a:endParaRPr lang="fr-CH" sz="43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34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Descriptif général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7462" y="1216492"/>
            <a:ext cx="5715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800" dirty="0" smtClean="0"/>
              <a:t>3 </a:t>
            </a:r>
            <a:r>
              <a:rPr lang="fr-CH" sz="2800" dirty="0"/>
              <a:t>méthodes </a:t>
            </a:r>
            <a:r>
              <a:rPr lang="fr-CH" sz="2800" dirty="0" smtClean="0"/>
              <a:t>sont testées et analysées </a:t>
            </a:r>
            <a:endParaRPr lang="fr-CH" sz="2800" dirty="0"/>
          </a:p>
        </p:txBody>
      </p:sp>
      <p:pic>
        <p:nvPicPr>
          <p:cNvPr id="13" name="Image 1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/>
          <a:stretch/>
        </p:blipFill>
        <p:spPr bwMode="auto">
          <a:xfrm>
            <a:off x="2060467" y="2381536"/>
            <a:ext cx="4581387" cy="25478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7189075" y="2007476"/>
            <a:ext cx="44879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200" dirty="0" smtClean="0"/>
              <a:t>Les tests se sont effectués dans un clocher</a:t>
            </a:r>
          </a:p>
          <a:p>
            <a:endParaRPr lang="fr-CH" sz="2200" dirty="0" smtClean="0"/>
          </a:p>
          <a:p>
            <a:r>
              <a:rPr lang="fr-CH" sz="2200" dirty="0" smtClean="0"/>
              <a:t>Les contraintes sont: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Couloir pour accéder au clocher d’une largeur de 80cm avec des escaliers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Pièce avec une surface d’environ 5m²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200" dirty="0"/>
          </a:p>
        </p:txBody>
      </p:sp>
    </p:spTree>
    <p:extLst>
      <p:ext uri="{BB962C8B-B14F-4D97-AF65-F5344CB8AC3E}">
        <p14:creationId xmlns:p14="http://schemas.microsoft.com/office/powerpoint/2010/main" val="346476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>
            <a:normAutofit/>
          </a:bodyPr>
          <a:lstStyle/>
          <a:p>
            <a:r>
              <a:rPr lang="fr-CH" sz="4300" dirty="0" smtClean="0"/>
              <a:t>Obtention d’un nuage dans un milieu restreint</a:t>
            </a:r>
            <a:endParaRPr lang="fr-CH" sz="43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35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Faro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36238" y="1589354"/>
            <a:ext cx="600356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4 stations Faro connues en coordonnées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17 stations assemblées via nuage-nuage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Assemblage validé par des coupes dans le nuage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162" y="1589354"/>
            <a:ext cx="3609450" cy="3519214"/>
          </a:xfrm>
          <a:prstGeom prst="rect">
            <a:avLst/>
          </a:prstGeom>
        </p:spPr>
      </p:pic>
      <p:pic>
        <p:nvPicPr>
          <p:cNvPr id="15" name="Imag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676400" y="3455627"/>
            <a:ext cx="5990770" cy="250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>
            <a:normAutofit/>
          </a:bodyPr>
          <a:lstStyle/>
          <a:p>
            <a:r>
              <a:rPr lang="fr-CH" sz="4300" dirty="0" smtClean="0"/>
              <a:t>Obtention d’un nuage dans un milieu restreint</a:t>
            </a:r>
            <a:endParaRPr lang="fr-CH" sz="43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36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Scanner mobile Héron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36238" y="1238867"/>
            <a:ext cx="64528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5 trajets effectués au scanner mobile héron dans le clocher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Aucun résultat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Mauvais assemblage des nuages scanners mobiles</a:t>
            </a:r>
          </a:p>
        </p:txBody>
      </p:sp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795582" y="1834814"/>
            <a:ext cx="3670300" cy="3582035"/>
          </a:xfrm>
          <a:prstGeom prst="rect">
            <a:avLst/>
          </a:prstGeom>
        </p:spPr>
      </p:pic>
      <p:pic>
        <p:nvPicPr>
          <p:cNvPr id="10" name="Image 9"/>
          <p:cNvPicPr/>
          <p:nvPr/>
        </p:nvPicPr>
        <p:blipFill>
          <a:blip r:embed="rId5"/>
          <a:stretch>
            <a:fillRect/>
          </a:stretch>
        </p:blipFill>
        <p:spPr>
          <a:xfrm>
            <a:off x="2220322" y="3455626"/>
            <a:ext cx="4611401" cy="1483127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 rotWithShape="1">
          <a:blip r:embed="rId6"/>
          <a:srcRect l="-72270" r="-91345"/>
          <a:stretch/>
        </p:blipFill>
        <p:spPr>
          <a:xfrm>
            <a:off x="2217676" y="3294044"/>
            <a:ext cx="4750675" cy="2122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786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>
            <a:normAutofit/>
          </a:bodyPr>
          <a:lstStyle/>
          <a:p>
            <a:r>
              <a:rPr lang="fr-CH" sz="4300" dirty="0" smtClean="0"/>
              <a:t>Obtention d’un nuage dans un milieu restreint</a:t>
            </a:r>
            <a:endParaRPr lang="fr-CH" sz="43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37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-2068072" y="3140156"/>
            <a:ext cx="65316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Canon EOS 5DS R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36238" y="1197037"/>
            <a:ext cx="66743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4 vidéos prises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err="1" smtClean="0"/>
              <a:t>Aérotriangulation</a:t>
            </a:r>
            <a:r>
              <a:rPr lang="fr-CH" sz="2200" dirty="0" smtClean="0"/>
              <a:t> et facteur d’échelle sur le nuage</a:t>
            </a:r>
          </a:p>
        </p:txBody>
      </p:sp>
      <p:pic>
        <p:nvPicPr>
          <p:cNvPr id="12" name="Imag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793943" y="2666224"/>
            <a:ext cx="4083158" cy="3347235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793943" y="6030139"/>
            <a:ext cx="408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i="1" dirty="0" smtClean="0"/>
              <a:t>Comparaison nuage Faro (jaune) avec le nuage </a:t>
            </a:r>
            <a:r>
              <a:rPr lang="fr-CH" sz="1400" i="1" dirty="0" err="1" smtClean="0"/>
              <a:t>photogrammétrique</a:t>
            </a:r>
            <a:r>
              <a:rPr lang="fr-CH" sz="1400" i="1" dirty="0" smtClean="0"/>
              <a:t> (violet)</a:t>
            </a:r>
            <a:endParaRPr lang="fr-CH" sz="1400" i="1" dirty="0"/>
          </a:p>
        </p:txBody>
      </p:sp>
    </p:spTree>
    <p:extLst>
      <p:ext uri="{BB962C8B-B14F-4D97-AF65-F5344CB8AC3E}">
        <p14:creationId xmlns:p14="http://schemas.microsoft.com/office/powerpoint/2010/main" val="9734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38</a:t>
            </a:fld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1676400" y="783771"/>
            <a:ext cx="10123714" cy="33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1748630"/>
            <a:ext cx="10515600" cy="1325563"/>
          </a:xfrm>
        </p:spPr>
        <p:txBody>
          <a:bodyPr>
            <a:noAutofit/>
          </a:bodyPr>
          <a:lstStyle/>
          <a:p>
            <a:r>
              <a:rPr lang="fr-CH" sz="6500" dirty="0" smtClean="0"/>
              <a:t>Conclusion</a:t>
            </a:r>
            <a:endParaRPr lang="fr-CH" sz="6500" dirty="0"/>
          </a:p>
        </p:txBody>
      </p:sp>
    </p:spTree>
    <p:extLst>
      <p:ext uri="{BB962C8B-B14F-4D97-AF65-F5344CB8AC3E}">
        <p14:creationId xmlns:p14="http://schemas.microsoft.com/office/powerpoint/2010/main" val="397223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>
            <a:normAutofit/>
          </a:bodyPr>
          <a:lstStyle/>
          <a:p>
            <a:r>
              <a:rPr lang="fr-CH" sz="4300" dirty="0" smtClean="0"/>
              <a:t>Conclusion</a:t>
            </a:r>
            <a:endParaRPr lang="fr-CH" sz="43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39</a:t>
            </a:fld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1881963" y="1238867"/>
            <a:ext cx="8952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Pour la plupart des modélisations, la méthode d’acquisition optimale est le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Pour la restitution de modélisation 3D et 2D+1, l’utilisation de </a:t>
            </a:r>
            <a:r>
              <a:rPr lang="fr-CH" sz="2400" dirty="0" err="1" smtClean="0"/>
              <a:t>VirtuSurv</a:t>
            </a:r>
            <a:r>
              <a:rPr lang="fr-CH" sz="2400" dirty="0" smtClean="0"/>
              <a:t> est conseillée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La photogrammétrie est obligatoire pour la restitution de détails </a:t>
            </a:r>
            <a:r>
              <a:rPr lang="fr-CH" sz="2400" dirty="0" err="1" smtClean="0"/>
              <a:t>subcentimétriques</a:t>
            </a:r>
            <a:endParaRPr lang="fr-CH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400" dirty="0" smtClean="0"/>
          </a:p>
        </p:txBody>
      </p:sp>
    </p:spTree>
    <p:extLst>
      <p:ext uri="{BB962C8B-B14F-4D97-AF65-F5344CB8AC3E}">
        <p14:creationId xmlns:p14="http://schemas.microsoft.com/office/powerpoint/2010/main" val="41543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4</a:t>
            </a:fld>
            <a:endParaRPr lang="fr-CH" dirty="0"/>
          </a:p>
        </p:txBody>
      </p:sp>
      <p:sp>
        <p:nvSpPr>
          <p:cNvPr id="4" name="Rectangle 3"/>
          <p:cNvSpPr/>
          <p:nvPr/>
        </p:nvSpPr>
        <p:spPr>
          <a:xfrm>
            <a:off x="1676400" y="783771"/>
            <a:ext cx="10123714" cy="33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1748630"/>
            <a:ext cx="10515600" cy="1325563"/>
          </a:xfrm>
        </p:spPr>
        <p:txBody>
          <a:bodyPr>
            <a:noAutofit/>
          </a:bodyPr>
          <a:lstStyle/>
          <a:p>
            <a:r>
              <a:rPr lang="fr-CH" sz="6500" dirty="0" smtClean="0"/>
              <a:t>Méthode</a:t>
            </a:r>
            <a:endParaRPr lang="fr-CH" sz="6500" dirty="0"/>
          </a:p>
        </p:txBody>
      </p:sp>
    </p:spTree>
    <p:extLst>
      <p:ext uri="{BB962C8B-B14F-4D97-AF65-F5344CB8AC3E}">
        <p14:creationId xmlns:p14="http://schemas.microsoft.com/office/powerpoint/2010/main" val="28298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/>
              <a:t>Question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022" y="1238867"/>
            <a:ext cx="5218355" cy="521835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40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629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Méthode</a:t>
            </a:r>
            <a:endParaRPr lang="fr-CH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2635736" y="1238867"/>
            <a:ext cx="7879864" cy="4351338"/>
          </a:xfrm>
        </p:spPr>
        <p:txBody>
          <a:bodyPr>
            <a:normAutofit lnSpcReduction="10000"/>
          </a:bodyPr>
          <a:lstStyle/>
          <a:p>
            <a:r>
              <a:rPr lang="fr-CH" dirty="0" smtClean="0"/>
              <a:t>Acquisition</a:t>
            </a:r>
          </a:p>
          <a:p>
            <a:pPr lvl="1"/>
            <a:r>
              <a:rPr lang="fr-CH" dirty="0" smtClean="0"/>
              <a:t>Scanner</a:t>
            </a:r>
          </a:p>
          <a:p>
            <a:pPr lvl="1"/>
            <a:r>
              <a:rPr lang="fr-CH" dirty="0" smtClean="0"/>
              <a:t>Photogrammétrie</a:t>
            </a:r>
          </a:p>
          <a:p>
            <a:r>
              <a:rPr lang="fr-CH" dirty="0" smtClean="0"/>
              <a:t>Traitement (référencement)</a:t>
            </a:r>
          </a:p>
          <a:p>
            <a:pPr lvl="1"/>
            <a:r>
              <a:rPr lang="fr-CH" dirty="0" smtClean="0"/>
              <a:t>Plusieurs méthodes de référencement possible</a:t>
            </a:r>
          </a:p>
          <a:p>
            <a:r>
              <a:rPr lang="fr-CH" dirty="0" smtClean="0"/>
              <a:t>Modélisation</a:t>
            </a:r>
          </a:p>
          <a:p>
            <a:pPr lvl="1"/>
            <a:r>
              <a:rPr lang="fr-CH" dirty="0" smtClean="0"/>
              <a:t>Modélisation 3D</a:t>
            </a:r>
          </a:p>
          <a:p>
            <a:pPr lvl="1"/>
            <a:r>
              <a:rPr lang="fr-CH" dirty="0" smtClean="0"/>
              <a:t>Modélisation 2D+1</a:t>
            </a:r>
          </a:p>
          <a:p>
            <a:pPr lvl="1"/>
            <a:r>
              <a:rPr lang="fr-CH" dirty="0" smtClean="0"/>
              <a:t>Plan de façade</a:t>
            </a:r>
          </a:p>
          <a:p>
            <a:pPr lvl="1"/>
            <a:r>
              <a:rPr lang="fr-CH" dirty="0" smtClean="0"/>
              <a:t>Restitution d’éléments subcentimétriques</a:t>
            </a:r>
          </a:p>
          <a:p>
            <a:r>
              <a:rPr lang="fr-CH" dirty="0" smtClean="0"/>
              <a:t>Maquette numérique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5</a:t>
            </a:fld>
            <a:endParaRPr lang="fr-CH" dirty="0"/>
          </a:p>
        </p:txBody>
      </p:sp>
      <p:sp>
        <p:nvSpPr>
          <p:cNvPr id="4" name="Flèche courbée vers la droite 3"/>
          <p:cNvSpPr/>
          <p:nvPr/>
        </p:nvSpPr>
        <p:spPr>
          <a:xfrm>
            <a:off x="2171700" y="1392918"/>
            <a:ext cx="466725" cy="12031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7" name="Flèche courbée vers la droite 6"/>
          <p:cNvSpPr/>
          <p:nvPr/>
        </p:nvSpPr>
        <p:spPr>
          <a:xfrm>
            <a:off x="2171700" y="2617731"/>
            <a:ext cx="466726" cy="7826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8" name="Flèche courbée vers la droite 7"/>
          <p:cNvSpPr/>
          <p:nvPr/>
        </p:nvSpPr>
        <p:spPr>
          <a:xfrm>
            <a:off x="2171700" y="3400425"/>
            <a:ext cx="466725" cy="20193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 smtClean="0"/>
              <a:t>Méthode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6</a:t>
            </a:fld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2532957" y="2918174"/>
            <a:ext cx="841081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fr-CH" sz="8000" b="1" i="1" dirty="0" smtClean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Référencement</a:t>
            </a:r>
            <a:endParaRPr lang="fr-CH" sz="8000" b="1" i="1" dirty="0">
              <a:ln w="660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0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/>
              <a:t>Méthode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02311" y="1238867"/>
            <a:ext cx="98342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3</a:t>
            </a:r>
            <a:r>
              <a:rPr lang="fr-CH" dirty="0" smtClean="0"/>
              <a:t> méthodes de référencements des scans</a:t>
            </a:r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 rot="16200000">
            <a:off x="-1807721" y="2879805"/>
            <a:ext cx="60109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Traitement (référencement)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7</a:t>
            </a:fld>
            <a:endParaRPr lang="fr-CH" dirty="0"/>
          </a:p>
        </p:txBody>
      </p:sp>
      <p:pic>
        <p:nvPicPr>
          <p:cNvPr id="6" name="Imag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885950" y="2318658"/>
            <a:ext cx="3777555" cy="175323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345977" y="1895157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u="sng" dirty="0" smtClean="0"/>
              <a:t>Sur nuage(s) référencé(s)</a:t>
            </a:r>
            <a:endParaRPr lang="fr-CH" sz="2000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897732" y="1895157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u="sng" dirty="0" smtClean="0"/>
              <a:t>Sur cibles</a:t>
            </a:r>
            <a:endParaRPr lang="fr-CH" sz="2000" u="sng" dirty="0"/>
          </a:p>
        </p:txBody>
      </p:sp>
      <p:pic>
        <p:nvPicPr>
          <p:cNvPr id="10" name="Imag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677025" y="2574381"/>
            <a:ext cx="5298914" cy="124178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946302" y="4200960"/>
            <a:ext cx="285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u="sng" dirty="0" smtClean="0"/>
              <a:t>Position d’au minimum 2 scanners connus</a:t>
            </a:r>
            <a:endParaRPr lang="fr-CH" sz="2000" u="sng" dirty="0"/>
          </a:p>
        </p:txBody>
      </p:sp>
      <p:sp>
        <p:nvSpPr>
          <p:cNvPr id="12" name="ZoneTexte 11"/>
          <p:cNvSpPr txBox="1"/>
          <p:nvPr/>
        </p:nvSpPr>
        <p:spPr>
          <a:xfrm>
            <a:off x="4757215" y="4935296"/>
            <a:ext cx="3853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Assemblage des nuages 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000" dirty="0" smtClean="0"/>
              <a:t>Saisie des centres des scanners et calcul du référencement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204138" y="5892552"/>
            <a:ext cx="452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i="1" dirty="0" smtClean="0"/>
              <a:t>Cette méthode n’a pas été comparée aux autres par manque de temps</a:t>
            </a:r>
            <a:endParaRPr lang="fr-CH" sz="2000" i="1" dirty="0"/>
          </a:p>
        </p:txBody>
      </p:sp>
    </p:spTree>
    <p:extLst>
      <p:ext uri="{BB962C8B-B14F-4D97-AF65-F5344CB8AC3E}">
        <p14:creationId xmlns:p14="http://schemas.microsoft.com/office/powerpoint/2010/main" val="25033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/>
              <a:t>Méthode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02311" y="1238867"/>
            <a:ext cx="98342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 smtClean="0"/>
              <a:t>2 méthodes de référencements de la photogrammétrie</a:t>
            </a:r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 rot="16200000">
            <a:off x="-1807721" y="2879805"/>
            <a:ext cx="60109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Traitement (référencement)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8</a:t>
            </a:fld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2399027" y="1679713"/>
            <a:ext cx="285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200" u="sng" dirty="0" smtClean="0"/>
              <a:t>Sur nuage</a:t>
            </a:r>
            <a:endParaRPr lang="fr-CH" sz="2200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6987319" y="1679713"/>
            <a:ext cx="285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200" u="sng" dirty="0" smtClean="0"/>
              <a:t>Sur cibles</a:t>
            </a:r>
            <a:endParaRPr lang="fr-CH" sz="2200" u="sng" dirty="0"/>
          </a:p>
        </p:txBody>
      </p:sp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255835" y="3554095"/>
            <a:ext cx="3238500" cy="280225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399026" y="2201445"/>
            <a:ext cx="39973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Aérotriangulation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Facteur d’échelle sur le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Référencement sur un nuage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200" i="1" dirty="0" smtClean="0"/>
          </a:p>
          <a:p>
            <a:pPr algn="ctr"/>
            <a:r>
              <a:rPr lang="fr-CH" sz="2200" i="1" dirty="0" smtClean="0"/>
              <a:t>Cette méthode n’a pas été testée.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799646" y="2208509"/>
            <a:ext cx="38435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Aérotriangulation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200" dirty="0" smtClean="0"/>
              <a:t>Référencement sur des cibles (saisie dans les images)</a:t>
            </a:r>
          </a:p>
        </p:txBody>
      </p:sp>
    </p:spTree>
    <p:extLst>
      <p:ext uri="{BB962C8B-B14F-4D97-AF65-F5344CB8AC3E}">
        <p14:creationId xmlns:p14="http://schemas.microsoft.com/office/powerpoint/2010/main" val="29880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-86696"/>
            <a:ext cx="10515600" cy="1325563"/>
          </a:xfrm>
        </p:spPr>
        <p:txBody>
          <a:bodyPr/>
          <a:lstStyle/>
          <a:p>
            <a:r>
              <a:rPr lang="fr-CH" dirty="0"/>
              <a:t>Méthode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23332" y="1238867"/>
            <a:ext cx="98342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 smtClean="0"/>
              <a:t>2 méthodes de référencements combinés</a:t>
            </a:r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 rot="16200000">
            <a:off x="-1807721" y="2879805"/>
            <a:ext cx="60109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3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Traitement (référencement)</a:t>
            </a:r>
            <a:endParaRPr lang="fr-CH" sz="3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8959-F654-4A57-9C3C-C44FAF13C3D9}" type="slidenum">
              <a:rPr lang="fr-CH" smtClean="0"/>
              <a:t>9</a:t>
            </a:fld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2345977" y="2326125"/>
            <a:ext cx="2857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200" u="sng" dirty="0" smtClean="0"/>
              <a:t>Scanner sur cibles et photogrammétrie sur le nuage scanner</a:t>
            </a:r>
            <a:endParaRPr lang="fr-CH" sz="2200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897732" y="2326125"/>
            <a:ext cx="285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200" u="sng" dirty="0" smtClean="0"/>
              <a:t> Photogrammétrie sur cibles et scanner sur le nuage photogrammétrique</a:t>
            </a:r>
            <a:endParaRPr lang="fr-CH" sz="2200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2345977" y="3282357"/>
            <a:ext cx="32356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H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200" i="1" dirty="0" smtClean="0"/>
          </a:p>
          <a:p>
            <a:pPr algn="ctr"/>
            <a:r>
              <a:rPr lang="fr-CH" sz="2200" i="1" dirty="0" smtClean="0"/>
              <a:t>Cette méthode n’a pas été testée.</a:t>
            </a:r>
          </a:p>
        </p:txBody>
      </p:sp>
    </p:spTree>
    <p:extLst>
      <p:ext uri="{BB962C8B-B14F-4D97-AF65-F5344CB8AC3E}">
        <p14:creationId xmlns:p14="http://schemas.microsoft.com/office/powerpoint/2010/main" val="10526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de bois]]</Template>
  <TotalTime>2389</TotalTime>
  <Words>1106</Words>
  <Application>Microsoft Office PowerPoint</Application>
  <PresentationFormat>Grand écran</PresentationFormat>
  <Paragraphs>291</Paragraphs>
  <Slides>40</Slides>
  <Notes>38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Wingdings</vt:lpstr>
      <vt:lpstr>Thème Office</vt:lpstr>
      <vt:lpstr>DES NUAGES 3D ET DES IMAGES VERS UNE MAQUETTE NUMÉRIQUE</vt:lpstr>
      <vt:lpstr>Sommaire</vt:lpstr>
      <vt:lpstr>Introduction</vt:lpstr>
      <vt:lpstr>Méthode</vt:lpstr>
      <vt:lpstr>Méthode</vt:lpstr>
      <vt:lpstr>Méthode</vt:lpstr>
      <vt:lpstr>Méthode</vt:lpstr>
      <vt:lpstr>Méthode</vt:lpstr>
      <vt:lpstr>Méthode</vt:lpstr>
      <vt:lpstr>Méthode</vt:lpstr>
      <vt:lpstr>Méthode</vt:lpstr>
      <vt:lpstr>Référencement</vt:lpstr>
      <vt:lpstr>Référencement</vt:lpstr>
      <vt:lpstr>Référencement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Modélisation</vt:lpstr>
      <vt:lpstr>Nuage dans un milieu restreint</vt:lpstr>
      <vt:lpstr>Obtention d’un nuage dans un milieu restreint</vt:lpstr>
      <vt:lpstr>Obtention d’un nuage dans un milieu restreint</vt:lpstr>
      <vt:lpstr>Obtention d’un nuage dans un milieu restreint</vt:lpstr>
      <vt:lpstr>Obtention d’un nuage dans un milieu restreint</vt:lpstr>
      <vt:lpstr>Conclusion</vt:lpstr>
      <vt:lpstr>Conclusion</vt:lpstr>
      <vt:lpstr>Question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Quartier de la Gracieuse</dc:title>
  <dc:creator>Bruno DellaCasa</dc:creator>
  <cp:lastModifiedBy>Bruno DellaCasa</cp:lastModifiedBy>
  <cp:revision>201</cp:revision>
  <cp:lastPrinted>2018-01-11T09:04:00Z</cp:lastPrinted>
  <dcterms:created xsi:type="dcterms:W3CDTF">2018-01-10T16:52:08Z</dcterms:created>
  <dcterms:modified xsi:type="dcterms:W3CDTF">2018-09-05T09:49:09Z</dcterms:modified>
</cp:coreProperties>
</file>